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83" r:id="rId6"/>
    <p:sldId id="260" r:id="rId7"/>
    <p:sldId id="286" r:id="rId8"/>
    <p:sldId id="258" r:id="rId9"/>
    <p:sldId id="285" r:id="rId10"/>
    <p:sldId id="272" r:id="rId11"/>
    <p:sldId id="288" r:id="rId12"/>
    <p:sldId id="275" r:id="rId13"/>
    <p:sldId id="276" r:id="rId14"/>
    <p:sldId id="259" r:id="rId15"/>
    <p:sldId id="265" r:id="rId16"/>
    <p:sldId id="262" r:id="rId17"/>
    <p:sldId id="264" r:id="rId18"/>
    <p:sldId id="280" r:id="rId19"/>
    <p:sldId id="29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86DE4"/>
    <a:srgbClr val="6A8BE2"/>
    <a:srgbClr val="7BEBD8"/>
    <a:srgbClr val="8335E5"/>
    <a:srgbClr val="6B8DE1"/>
    <a:srgbClr val="6C92E1"/>
    <a:srgbClr val="6313DC"/>
    <a:srgbClr val="1E3ADA"/>
    <a:srgbClr val="030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2" autoAdjust="0"/>
    <p:restoredTop sz="95033" autoAdjust="0"/>
  </p:normalViewPr>
  <p:slideViewPr>
    <p:cSldViewPr snapToGrid="0" showGuides="1">
      <p:cViewPr varScale="1">
        <p:scale>
          <a:sx n="78" d="100"/>
          <a:sy n="78" d="100"/>
        </p:scale>
        <p:origin x="787" y="43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7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7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66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2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3643" y="-2934194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B1A5A2-79B1-7583-6DD1-BA8B440C4F7E}"/>
              </a:ext>
            </a:extLst>
          </p:cNvPr>
          <p:cNvSpPr/>
          <p:nvPr/>
        </p:nvSpPr>
        <p:spPr>
          <a:xfrm>
            <a:off x="7772400" y="4272677"/>
            <a:ext cx="2996618" cy="2215991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8098971" y="4272677"/>
            <a:ext cx="2670047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Presented By:</a:t>
            </a:r>
          </a:p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4151 Srijan Juyal</a:t>
            </a:r>
          </a:p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4152 Subham Ghosh</a:t>
            </a:r>
          </a:p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4155 Tanu Kohli</a:t>
            </a:r>
          </a:p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4162 Yash Nikam</a:t>
            </a:r>
          </a:p>
          <a:p>
            <a:r>
              <a:rPr lang="en-US" sz="2400" b="1" i="1" dirty="0">
                <a:latin typeface="+mj-lt"/>
                <a:cs typeface="Segoe UI" panose="020B0502040204020203" pitchFamily="34" charset="0"/>
              </a:rPr>
              <a:t>4165 Ishu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7D26C-C648-4D4D-0F5C-CF2073A7EF81}"/>
              </a:ext>
            </a:extLst>
          </p:cNvPr>
          <p:cNvSpPr txBox="1"/>
          <p:nvPr/>
        </p:nvSpPr>
        <p:spPr>
          <a:xfrm>
            <a:off x="952609" y="4477728"/>
            <a:ext cx="3617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Under Guidance of:</a:t>
            </a:r>
          </a:p>
          <a:p>
            <a:r>
              <a:rPr lang="en-US" sz="2800" dirty="0"/>
              <a:t>Prof. Anita Suryawanshi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A09AD-7643-5EA5-12B0-429C3A373FE0}"/>
              </a:ext>
            </a:extLst>
          </p:cNvPr>
          <p:cNvSpPr txBox="1"/>
          <p:nvPr/>
        </p:nvSpPr>
        <p:spPr>
          <a:xfrm>
            <a:off x="813803" y="1539247"/>
            <a:ext cx="3849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lcicgqyw0002obe2xroteu2c"/>
              </a:rPr>
              <a:t>Safely Store and Recover Your Passwords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872150" y="435642"/>
            <a:ext cx="665653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64963" y="708026"/>
            <a:ext cx="4845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721578" y="1455663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 bwMode="ltGray">
          <a:xfrm>
            <a:off x="4961052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 bwMode="ltGray"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 bwMode="ltGray"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29A7C-D7AC-3873-5DDD-CA29BB955E71}"/>
              </a:ext>
            </a:extLst>
          </p:cNvPr>
          <p:cNvSpPr/>
          <p:nvPr/>
        </p:nvSpPr>
        <p:spPr>
          <a:xfrm>
            <a:off x="5063613" y="0"/>
            <a:ext cx="8739665" cy="7541342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60" y="145566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46661C-91DA-15B9-14EA-0C32A6207CF4}"/>
              </a:ext>
            </a:extLst>
          </p:cNvPr>
          <p:cNvGrpSpPr/>
          <p:nvPr/>
        </p:nvGrpSpPr>
        <p:grpSpPr>
          <a:xfrm>
            <a:off x="591411" y="2321814"/>
            <a:ext cx="5407360" cy="3415113"/>
            <a:chOff x="608092" y="2362138"/>
            <a:chExt cx="5407360" cy="34151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B024CD-2B94-6D57-6CC7-DB4A9B80B129}"/>
                </a:ext>
              </a:extLst>
            </p:cNvPr>
            <p:cNvGrpSpPr/>
            <p:nvPr/>
          </p:nvGrpSpPr>
          <p:grpSpPr>
            <a:xfrm>
              <a:off x="608092" y="5315586"/>
              <a:ext cx="5402137" cy="461665"/>
              <a:chOff x="608092" y="5315586"/>
              <a:chExt cx="5402137" cy="46166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608092" y="5395307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2474034" y="5373780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Questions web page 15, 16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C7F6AA-0A74-FAD1-8409-A8A578A78564}"/>
                  </a:ext>
                </a:extLst>
              </p:cNvPr>
              <p:cNvSpPr txBox="1"/>
              <p:nvPr/>
            </p:nvSpPr>
            <p:spPr>
              <a:xfrm>
                <a:off x="1181644" y="5315586"/>
                <a:ext cx="705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Ishu</a:t>
                </a:r>
                <a:endParaRPr lang="en-IN" sz="20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DBFCCB-A687-4666-0AF1-260BA607393E}"/>
                </a:ext>
              </a:extLst>
            </p:cNvPr>
            <p:cNvGrpSpPr/>
            <p:nvPr/>
          </p:nvGrpSpPr>
          <p:grpSpPr>
            <a:xfrm>
              <a:off x="608092" y="3835339"/>
              <a:ext cx="5407360" cy="461665"/>
              <a:chOff x="608092" y="3835339"/>
              <a:chExt cx="5407360" cy="46166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608092" y="3915060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2479257" y="3902499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Question web page 13, 14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5DF993-8E04-256F-F90A-A74D4778715D}"/>
                  </a:ext>
                </a:extLst>
              </p:cNvPr>
              <p:cNvSpPr txBox="1"/>
              <p:nvPr/>
            </p:nvSpPr>
            <p:spPr>
              <a:xfrm>
                <a:off x="1181644" y="3835339"/>
                <a:ext cx="782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Tanu</a:t>
                </a:r>
                <a:endParaRPr lang="en-IN" sz="20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869858-DE99-B229-D490-86BAF917F435}"/>
                </a:ext>
              </a:extLst>
            </p:cNvPr>
            <p:cNvGrpSpPr/>
            <p:nvPr/>
          </p:nvGrpSpPr>
          <p:grpSpPr>
            <a:xfrm>
              <a:off x="616203" y="3098709"/>
              <a:ext cx="5394027" cy="793364"/>
              <a:chOff x="616203" y="3098709"/>
              <a:chExt cx="5394027" cy="79336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616203" y="3174936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2474035" y="3153409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Question web page 10, 11, 12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B22D0B-792C-E499-C47B-81B4E8626D5D}"/>
                  </a:ext>
                </a:extLst>
              </p:cNvPr>
              <p:cNvSpPr txBox="1"/>
              <p:nvPr/>
            </p:nvSpPr>
            <p:spPr>
              <a:xfrm>
                <a:off x="1186811" y="3098709"/>
                <a:ext cx="1204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Subham</a:t>
                </a:r>
                <a:endParaRPr lang="en-IN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1BDB95-199E-E02C-3D43-98435B930C03}"/>
                </a:ext>
              </a:extLst>
            </p:cNvPr>
            <p:cNvGrpSpPr/>
            <p:nvPr/>
          </p:nvGrpSpPr>
          <p:grpSpPr>
            <a:xfrm>
              <a:off x="608092" y="4575463"/>
              <a:ext cx="5402137" cy="461665"/>
              <a:chOff x="608092" y="4575463"/>
              <a:chExt cx="5402137" cy="4616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9F993A9-5E38-9C4E-B067-753FC0A3C360}"/>
                  </a:ext>
                </a:extLst>
              </p:cNvPr>
              <p:cNvSpPr/>
              <p:nvPr/>
            </p:nvSpPr>
            <p:spPr>
              <a:xfrm>
                <a:off x="608092" y="4655184"/>
                <a:ext cx="443592" cy="2084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D9709F-1AFF-32EC-65FB-216528307BD4}"/>
                  </a:ext>
                </a:extLst>
              </p:cNvPr>
              <p:cNvSpPr/>
              <p:nvPr/>
            </p:nvSpPr>
            <p:spPr>
              <a:xfrm>
                <a:off x="2474034" y="4624690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Password Reconfirmation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48DF58-AD7F-67F9-EAD5-E1CF0CE2CCE7}"/>
                  </a:ext>
                </a:extLst>
              </p:cNvPr>
              <p:cNvSpPr txBox="1"/>
              <p:nvPr/>
            </p:nvSpPr>
            <p:spPr>
              <a:xfrm>
                <a:off x="1181644" y="4575463"/>
                <a:ext cx="744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Yash</a:t>
                </a:r>
                <a:endParaRPr lang="en-IN" sz="20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B4C947E-7432-D2F2-4CFA-FB9922003025}"/>
                </a:ext>
              </a:extLst>
            </p:cNvPr>
            <p:cNvGrpSpPr/>
            <p:nvPr/>
          </p:nvGrpSpPr>
          <p:grpSpPr>
            <a:xfrm>
              <a:off x="620721" y="2362138"/>
              <a:ext cx="5389510" cy="461665"/>
              <a:chOff x="620721" y="2362138"/>
              <a:chExt cx="5389510" cy="46166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620721" y="2429504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2474036" y="2396798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Encryption Technique 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E3C22-DB40-5385-805C-FD7B5310130B}"/>
                  </a:ext>
                </a:extLst>
              </p:cNvPr>
              <p:cNvSpPr txBox="1"/>
              <p:nvPr/>
            </p:nvSpPr>
            <p:spPr>
              <a:xfrm>
                <a:off x="1186811" y="2362138"/>
                <a:ext cx="886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Srijan</a:t>
                </a:r>
                <a:endParaRPr lang="en-IN" sz="2000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DCAFDD-A3EB-4FB7-5284-665DE640D0BA}"/>
              </a:ext>
            </a:extLst>
          </p:cNvPr>
          <p:cNvSpPr txBox="1"/>
          <p:nvPr/>
        </p:nvSpPr>
        <p:spPr>
          <a:xfrm>
            <a:off x="3181310" y="1464994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5</a:t>
            </a:r>
            <a:endParaRPr lang="en-IN" sz="2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E59BB-7B01-0ECD-8BDC-C7CA05C3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12806" y="1475532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DBBF3B9-7D3B-933D-F593-E85F6ABAE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7552" y="1508417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841785-5B1F-E687-3EED-858B974F3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0558" y="630450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E531F1-8C32-D786-ECBD-A28CD7ADB503}"/>
              </a:ext>
            </a:extLst>
          </p:cNvPr>
          <p:cNvSpPr/>
          <p:nvPr/>
        </p:nvSpPr>
        <p:spPr>
          <a:xfrm>
            <a:off x="6768083" y="5328791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Low System Specs Testing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7E37A8-222E-5CEE-F75E-8A427FA5BF1A}"/>
              </a:ext>
            </a:extLst>
          </p:cNvPr>
          <p:cNvSpPr/>
          <p:nvPr/>
        </p:nvSpPr>
        <p:spPr>
          <a:xfrm>
            <a:off x="6773306" y="3857510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Password Recovery Testing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45F386-1660-792F-D9E9-119FB0F7B066}"/>
              </a:ext>
            </a:extLst>
          </p:cNvPr>
          <p:cNvSpPr/>
          <p:nvPr/>
        </p:nvSpPr>
        <p:spPr>
          <a:xfrm>
            <a:off x="6768084" y="3108420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Login Testing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0F6DC5-0941-56E3-F5BD-2A51418BC54B}"/>
              </a:ext>
            </a:extLst>
          </p:cNvPr>
          <p:cNvSpPr/>
          <p:nvPr/>
        </p:nvSpPr>
        <p:spPr>
          <a:xfrm>
            <a:off x="6768083" y="4579701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Password Encryption Testing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B72A33-7742-8928-2975-3094BBE2CAA4}"/>
              </a:ext>
            </a:extLst>
          </p:cNvPr>
          <p:cNvSpPr/>
          <p:nvPr/>
        </p:nvSpPr>
        <p:spPr>
          <a:xfrm>
            <a:off x="6768085" y="2351809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No. of Password stored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923ADE-1E91-2408-9137-198CA8D26295}"/>
              </a:ext>
            </a:extLst>
          </p:cNvPr>
          <p:cNvSpPr txBox="1"/>
          <p:nvPr/>
        </p:nvSpPr>
        <p:spPr>
          <a:xfrm>
            <a:off x="7165481" y="1455663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6</a:t>
            </a:r>
            <a:endParaRPr lang="en-IN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168477-B0F6-B52F-D97E-6FD904F130B0}"/>
              </a:ext>
            </a:extLst>
          </p:cNvPr>
          <p:cNvSpPr txBox="1"/>
          <p:nvPr/>
        </p:nvSpPr>
        <p:spPr>
          <a:xfrm>
            <a:off x="10056283" y="1377610"/>
            <a:ext cx="1381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86DE4"/>
                </a:solidFill>
              </a:rPr>
              <a:t>#Testing</a:t>
            </a:r>
            <a:endParaRPr lang="en-IN" sz="2800" dirty="0">
              <a:solidFill>
                <a:srgbClr val="686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9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31200-8E45-4A0C-B12B-CFA1B2C5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5502466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97971" y="2996775"/>
            <a:ext cx="3855578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TECHNOLOGY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5474" y="2"/>
            <a:ext cx="8076526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64685B-FFCF-BD2F-C388-D7C36FE21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97291" y="1296255"/>
            <a:ext cx="8927514" cy="3967277"/>
            <a:chOff x="8462691" y="1681933"/>
            <a:chExt cx="4248202" cy="363280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8B3592-CCC9-0A19-6B58-708D58630117}"/>
                </a:ext>
              </a:extLst>
            </p:cNvPr>
            <p:cNvSpPr txBox="1"/>
            <p:nvPr/>
          </p:nvSpPr>
          <p:spPr>
            <a:xfrm>
              <a:off x="8582571" y="1693499"/>
              <a:ext cx="889290" cy="3945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FIGMA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41ADFE4-DED8-75BF-AC45-9996099CC7C4}"/>
                </a:ext>
              </a:extLst>
            </p:cNvPr>
            <p:cNvSpPr/>
            <p:nvPr/>
          </p:nvSpPr>
          <p:spPr>
            <a:xfrm>
              <a:off x="9735224" y="1681933"/>
              <a:ext cx="1774605" cy="3381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400" i="1" dirty="0">
                  <a:cs typeface="Segoe UI" panose="020B0502040204020203" pitchFamily="34" charset="0"/>
                </a:rPr>
                <a:t>For designing of web pages.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C92828-4445-496A-83F4-14B15866BEB3}"/>
                </a:ext>
              </a:extLst>
            </p:cNvPr>
            <p:cNvSpPr txBox="1"/>
            <p:nvPr/>
          </p:nvSpPr>
          <p:spPr>
            <a:xfrm>
              <a:off x="8582571" y="4131055"/>
              <a:ext cx="969210" cy="11836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VISUAL STUDIO CODE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B77DDB-1D6E-510B-20D5-86E17BC17A84}"/>
                </a:ext>
              </a:extLst>
            </p:cNvPr>
            <p:cNvSpPr/>
            <p:nvPr/>
          </p:nvSpPr>
          <p:spPr>
            <a:xfrm>
              <a:off x="9735224" y="4648763"/>
              <a:ext cx="2975669" cy="3381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For HTML, CSS and JavaScript 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83FF13-6286-3A0C-396A-AF7CF85A20A8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3489367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PASSWORD ENCRYPTION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726781" y="865651"/>
            <a:ext cx="622471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/>
              <a:t>Two different words  →  no same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/>
              <a:t>Hash Value → hard to decode</a:t>
            </a:r>
            <a:endParaRPr lang="en-US" dirty="0"/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D6B8FCC-721D-BBF7-D2D1-2E82D47267C7}"/>
              </a:ext>
            </a:extLst>
          </p:cNvPr>
          <p:cNvSpPr/>
          <p:nvPr/>
        </p:nvSpPr>
        <p:spPr>
          <a:xfrm>
            <a:off x="726780" y="2521967"/>
            <a:ext cx="1804234" cy="598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BB5001-0666-8F18-BBE1-B00E653A935A}"/>
              </a:ext>
            </a:extLst>
          </p:cNvPr>
          <p:cNvSpPr/>
          <p:nvPr/>
        </p:nvSpPr>
        <p:spPr>
          <a:xfrm>
            <a:off x="3116648" y="2521967"/>
            <a:ext cx="1077686" cy="598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C38689-1FBC-9BE7-CCF0-F19EA5502BBE}"/>
              </a:ext>
            </a:extLst>
          </p:cNvPr>
          <p:cNvSpPr/>
          <p:nvPr/>
        </p:nvSpPr>
        <p:spPr>
          <a:xfrm>
            <a:off x="4779968" y="2521967"/>
            <a:ext cx="2632063" cy="598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DECD 3454 BBEA 788A 751A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696C 24D9 7009 C.A99 2D17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698FEB-99A7-1651-A626-D3B5F0358589}"/>
              </a:ext>
            </a:extLst>
          </p:cNvPr>
          <p:cNvCxnSpPr>
            <a:cxnSpLocks/>
            <a:stCxn id="51" idx="3"/>
            <a:endCxn id="55" idx="1"/>
          </p:cNvCxnSpPr>
          <p:nvPr/>
        </p:nvCxnSpPr>
        <p:spPr>
          <a:xfrm>
            <a:off x="2531014" y="2821325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B81CF81-E697-6484-592F-4F76A14FB2BA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4194334" y="2821325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04A127-2DE5-A40E-4CAF-8754D7490761}"/>
              </a:ext>
            </a:extLst>
          </p:cNvPr>
          <p:cNvSpPr/>
          <p:nvPr/>
        </p:nvSpPr>
        <p:spPr>
          <a:xfrm>
            <a:off x="726780" y="3589159"/>
            <a:ext cx="1804234" cy="598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red fox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95F530-43D8-A9FE-D303-C8A425BE2EEE}"/>
              </a:ext>
            </a:extLst>
          </p:cNvPr>
          <p:cNvSpPr/>
          <p:nvPr/>
        </p:nvSpPr>
        <p:spPr>
          <a:xfrm>
            <a:off x="3116648" y="3589159"/>
            <a:ext cx="1077686" cy="598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45ED0D-9E60-DE09-AEBE-B17FBB7970CB}"/>
              </a:ext>
            </a:extLst>
          </p:cNvPr>
          <p:cNvSpPr/>
          <p:nvPr/>
        </p:nvSpPr>
        <p:spPr>
          <a:xfrm>
            <a:off x="4779968" y="3589159"/>
            <a:ext cx="2632063" cy="598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0086 46BB EB7D CBE2 823C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ACC7 6CD1 90B1 EE6E 3ABC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BC648F7-750D-FB62-6C6D-6A4FC64CC21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2531014" y="3888517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429117-A267-DCB1-E923-E15A44EAB12F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4194334" y="3888517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90D30AA-EADF-C1A0-454A-A8D0491ADF3B}"/>
              </a:ext>
            </a:extLst>
          </p:cNvPr>
          <p:cNvSpPr/>
          <p:nvPr/>
        </p:nvSpPr>
        <p:spPr>
          <a:xfrm>
            <a:off x="726780" y="4651392"/>
            <a:ext cx="1804234" cy="5987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red Fox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BC3E403-930A-4D8A-0973-BE5751977A38}"/>
              </a:ext>
            </a:extLst>
          </p:cNvPr>
          <p:cNvSpPr/>
          <p:nvPr/>
        </p:nvSpPr>
        <p:spPr>
          <a:xfrm>
            <a:off x="3116648" y="4651392"/>
            <a:ext cx="1077686" cy="598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2EAAE4D-3536-E363-7361-7A75F995C264}"/>
              </a:ext>
            </a:extLst>
          </p:cNvPr>
          <p:cNvSpPr/>
          <p:nvPr/>
        </p:nvSpPr>
        <p:spPr>
          <a:xfrm>
            <a:off x="4779968" y="4651392"/>
            <a:ext cx="2632063" cy="598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8FD8 7558 7851 4F32 DIC6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76B1 79A9 ODA4 AEFE 4819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1D3EF3-CE97-08F3-CB65-2E7D1A88034E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2531014" y="4950750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12B130C-A3C5-EA84-DAE9-2A73D4C6D347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>
            <a:off x="4194334" y="4950750"/>
            <a:ext cx="5856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6606A2C-C857-A893-2C33-1090BF8CC212}"/>
              </a:ext>
            </a:extLst>
          </p:cNvPr>
          <p:cNvSpPr txBox="1"/>
          <p:nvPr/>
        </p:nvSpPr>
        <p:spPr>
          <a:xfrm>
            <a:off x="1259244" y="2017595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  <a:endParaRPr lang="en-IN" sz="2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7B84C7B-97FC-4C6A-29C2-A8A09A635700}"/>
              </a:ext>
            </a:extLst>
          </p:cNvPr>
          <p:cNvSpPr txBox="1"/>
          <p:nvPr/>
        </p:nvSpPr>
        <p:spPr>
          <a:xfrm>
            <a:off x="5426521" y="2017595"/>
            <a:ext cx="133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Hash Value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grpSp>
        <p:nvGrpSpPr>
          <p:cNvPr id="29" name="Group 28" descr="This image is an illustration of a man with a beard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6533293" y="789769"/>
            <a:ext cx="2703303" cy="12144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EXPECTED OUTCOME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2B5D39-FFB4-48DA-8278-FC3F12E94DD9}"/>
              </a:ext>
            </a:extLst>
          </p:cNvPr>
          <p:cNvSpPr/>
          <p:nvPr/>
        </p:nvSpPr>
        <p:spPr>
          <a:xfrm>
            <a:off x="5292494" y="2897458"/>
            <a:ext cx="61722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cs typeface="Segoe UI" panose="020B0502040204020203" pitchFamily="34" charset="0"/>
              </a:rPr>
              <a:t>To create a</a:t>
            </a:r>
            <a:r>
              <a:rPr lang="en-US" sz="2400" b="1" i="1" dirty="0">
                <a:cs typeface="Segoe UI" panose="020B0502040204020203" pitchFamily="34" charset="0"/>
              </a:rPr>
              <a:t> software</a:t>
            </a:r>
            <a:r>
              <a:rPr lang="en-US" sz="2400" i="1" dirty="0">
                <a:cs typeface="Segoe UI" panose="020B0502040204020203" pitchFamily="34" charset="0"/>
              </a:rPr>
              <a:t> which will provide following or relate closely to provide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cs typeface="Segoe UI" panose="020B0502040204020203" pitchFamily="34" charset="0"/>
              </a:rPr>
              <a:t>free</a:t>
            </a:r>
            <a:r>
              <a:rPr lang="en-US" sz="2400" i="1" dirty="0">
                <a:cs typeface="Segoe UI" panose="020B0502040204020203" pitchFamily="34" charset="0"/>
              </a:rPr>
              <a:t> password </a:t>
            </a:r>
            <a:r>
              <a:rPr lang="en-US" sz="2400" b="1" i="1" dirty="0">
                <a:cs typeface="Segoe UI" panose="020B0502040204020203" pitchFamily="34" charset="0"/>
              </a:rPr>
              <a:t>storing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cs typeface="Segoe UI" panose="020B0502040204020203" pitchFamily="34" charset="0"/>
              </a:rPr>
              <a:t>and </a:t>
            </a:r>
            <a:r>
              <a:rPr lang="en-US" sz="2400" b="1" i="1" dirty="0">
                <a:cs typeface="Segoe UI" panose="020B0502040204020203" pitchFamily="34" charset="0"/>
              </a:rPr>
              <a:t>recovery</a:t>
            </a:r>
            <a:r>
              <a:rPr lang="en-US" sz="2400" i="1" dirty="0"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cs typeface="Segoe UI" panose="020B0502040204020203" pitchFamily="34" charset="0"/>
              </a:rPr>
              <a:t>with maximum possible security.</a:t>
            </a:r>
          </a:p>
        </p:txBody>
      </p:sp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3324821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781869" y="1280855"/>
            <a:ext cx="3499537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Youtube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Code with Harry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Theoretically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Apna college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Applied Cryptography Protocols Algorithms and Source Code in C by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Schneier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Bruice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Websites:-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picoctf.org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google.com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C83A5-8679-49CE-AE7A-38DF4C577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31971" y="1722518"/>
            <a:ext cx="6040829" cy="3153419"/>
            <a:chOff x="1504597" y="2399471"/>
            <a:chExt cx="6134807" cy="3202478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" name="Freeform 5962">
              <a:extLst>
                <a:ext uri="{FF2B5EF4-FFF2-40B4-BE49-F238E27FC236}">
                  <a16:creationId xmlns:a16="http://schemas.microsoft.com/office/drawing/2014/main" id="{3030BE1A-7780-4EB8-A6AD-85EB5CCB2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" name="Freeform 6151">
              <a:extLst>
                <a:ext uri="{FF2B5EF4-FFF2-40B4-BE49-F238E27FC236}">
                  <a16:creationId xmlns:a16="http://schemas.microsoft.com/office/drawing/2014/main" id="{FA1C427F-26D4-4D08-93A2-370ABFDC6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" name="Freeform 6153">
              <a:extLst>
                <a:ext uri="{FF2B5EF4-FFF2-40B4-BE49-F238E27FC236}">
                  <a16:creationId xmlns:a16="http://schemas.microsoft.com/office/drawing/2014/main" id="{53DEC68B-5907-4261-86FA-2A221D075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6" name="Freeform 6155">
              <a:extLst>
                <a:ext uri="{FF2B5EF4-FFF2-40B4-BE49-F238E27FC236}">
                  <a16:creationId xmlns:a16="http://schemas.microsoft.com/office/drawing/2014/main" id="{01AE34C1-084E-4B0C-AAFF-F5432A8D2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7" name="Freeform 6156">
              <a:extLst>
                <a:ext uri="{FF2B5EF4-FFF2-40B4-BE49-F238E27FC236}">
                  <a16:creationId xmlns:a16="http://schemas.microsoft.com/office/drawing/2014/main" id="{549994B7-FA96-4148-87E6-E80FDAC81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9" name="Gruppe 224">
              <a:extLst>
                <a:ext uri="{FF2B5EF4-FFF2-40B4-BE49-F238E27FC236}">
                  <a16:creationId xmlns:a16="http://schemas.microsoft.com/office/drawing/2014/main" id="{5F17C7AD-6097-43C0-9B9F-E6849DBB7280}"/>
                </a:ext>
              </a:extLst>
            </p:cNvPr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7" name="Freeform 6016">
                <a:extLst>
                  <a:ext uri="{FF2B5EF4-FFF2-40B4-BE49-F238E27FC236}">
                    <a16:creationId xmlns:a16="http://schemas.microsoft.com/office/drawing/2014/main" id="{161F0D1E-FA2D-4759-8F60-8BFE1ABF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8" name="Freeform 6017">
                <a:extLst>
                  <a:ext uri="{FF2B5EF4-FFF2-40B4-BE49-F238E27FC236}">
                    <a16:creationId xmlns:a16="http://schemas.microsoft.com/office/drawing/2014/main" id="{F774CF59-AABE-45F2-AFED-64A1E0DE0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9" name="Freeform 6018">
                <a:extLst>
                  <a:ext uri="{FF2B5EF4-FFF2-40B4-BE49-F238E27FC236}">
                    <a16:creationId xmlns:a16="http://schemas.microsoft.com/office/drawing/2014/main" id="{DACBE376-93DF-421E-B3B0-BEB3645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0" name="Freeform 6019">
                <a:extLst>
                  <a:ext uri="{FF2B5EF4-FFF2-40B4-BE49-F238E27FC236}">
                    <a16:creationId xmlns:a16="http://schemas.microsoft.com/office/drawing/2014/main" id="{F8CDB52E-16E7-4817-AF41-FD383F8F9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1" name="Freeform 6020">
                <a:extLst>
                  <a:ext uri="{FF2B5EF4-FFF2-40B4-BE49-F238E27FC236}">
                    <a16:creationId xmlns:a16="http://schemas.microsoft.com/office/drawing/2014/main" id="{838F801A-39F6-4F33-8A7D-F16F0333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2" name="Freeform 6021">
                <a:extLst>
                  <a:ext uri="{FF2B5EF4-FFF2-40B4-BE49-F238E27FC236}">
                    <a16:creationId xmlns:a16="http://schemas.microsoft.com/office/drawing/2014/main" id="{BD3FD3F4-0FA5-4009-9D8E-C1321DFFA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3" name="Freeform 6022">
                <a:extLst>
                  <a:ext uri="{FF2B5EF4-FFF2-40B4-BE49-F238E27FC236}">
                    <a16:creationId xmlns:a16="http://schemas.microsoft.com/office/drawing/2014/main" id="{0B631CFF-3642-465F-B907-21144EE1A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4" name="Freeform 6023">
                <a:extLst>
                  <a:ext uri="{FF2B5EF4-FFF2-40B4-BE49-F238E27FC236}">
                    <a16:creationId xmlns:a16="http://schemas.microsoft.com/office/drawing/2014/main" id="{A236E7D2-DC1A-4A70-9971-68D5C1B41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5" name="Freeform 6024">
                <a:extLst>
                  <a:ext uri="{FF2B5EF4-FFF2-40B4-BE49-F238E27FC236}">
                    <a16:creationId xmlns:a16="http://schemas.microsoft.com/office/drawing/2014/main" id="{DF08B1BF-A00A-4796-8226-A3E6F78E3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6" name="Freeform 6025">
                <a:extLst>
                  <a:ext uri="{FF2B5EF4-FFF2-40B4-BE49-F238E27FC236}">
                    <a16:creationId xmlns:a16="http://schemas.microsoft.com/office/drawing/2014/main" id="{603F2BE3-2E2A-49EC-8E36-4DDF1AD32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7" name="Freeform 6026">
                <a:extLst>
                  <a:ext uri="{FF2B5EF4-FFF2-40B4-BE49-F238E27FC236}">
                    <a16:creationId xmlns:a16="http://schemas.microsoft.com/office/drawing/2014/main" id="{1D4A2B9A-2E77-4763-BD4B-9D485797E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8" name="Freeform 6027">
                <a:extLst>
                  <a:ext uri="{FF2B5EF4-FFF2-40B4-BE49-F238E27FC236}">
                    <a16:creationId xmlns:a16="http://schemas.microsoft.com/office/drawing/2014/main" id="{185D2DBE-6C14-4FD0-A97C-E67EBB1B6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9" name="Freeform 6033">
                <a:extLst>
                  <a:ext uri="{FF2B5EF4-FFF2-40B4-BE49-F238E27FC236}">
                    <a16:creationId xmlns:a16="http://schemas.microsoft.com/office/drawing/2014/main" id="{404E7A5F-0247-4668-960E-F8E5860B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0" name="Freeform 6037">
                <a:extLst>
                  <a:ext uri="{FF2B5EF4-FFF2-40B4-BE49-F238E27FC236}">
                    <a16:creationId xmlns:a16="http://schemas.microsoft.com/office/drawing/2014/main" id="{B2C54C9D-1464-4263-A93C-6A19E0806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1" name="Freeform 6054">
                <a:extLst>
                  <a:ext uri="{FF2B5EF4-FFF2-40B4-BE49-F238E27FC236}">
                    <a16:creationId xmlns:a16="http://schemas.microsoft.com/office/drawing/2014/main" id="{6FBF50FB-D4AD-4A5C-B082-C2D248FA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2" name="Freeform 6074">
                <a:extLst>
                  <a:ext uri="{FF2B5EF4-FFF2-40B4-BE49-F238E27FC236}">
                    <a16:creationId xmlns:a16="http://schemas.microsoft.com/office/drawing/2014/main" id="{71C337CA-3C3F-4191-9533-004D6CC84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3" name="Freeform 6084">
                <a:extLst>
                  <a:ext uri="{FF2B5EF4-FFF2-40B4-BE49-F238E27FC236}">
                    <a16:creationId xmlns:a16="http://schemas.microsoft.com/office/drawing/2014/main" id="{CFB3B249-F8E7-4700-805E-A65468163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4" name="Freeform 6086">
                <a:extLst>
                  <a:ext uri="{FF2B5EF4-FFF2-40B4-BE49-F238E27FC236}">
                    <a16:creationId xmlns:a16="http://schemas.microsoft.com/office/drawing/2014/main" id="{300E0473-EF92-410D-949E-8C990BF8A8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5" name="Freeform 6087">
                <a:extLst>
                  <a:ext uri="{FF2B5EF4-FFF2-40B4-BE49-F238E27FC236}">
                    <a16:creationId xmlns:a16="http://schemas.microsoft.com/office/drawing/2014/main" id="{3DF0058C-4C8B-49C9-82DA-EFFA5F54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6" name="Freeform 6088">
                <a:extLst>
                  <a:ext uri="{FF2B5EF4-FFF2-40B4-BE49-F238E27FC236}">
                    <a16:creationId xmlns:a16="http://schemas.microsoft.com/office/drawing/2014/main" id="{2D911094-1054-468C-90FD-6E603757C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7" name="Freeform 6089">
                <a:extLst>
                  <a:ext uri="{FF2B5EF4-FFF2-40B4-BE49-F238E27FC236}">
                    <a16:creationId xmlns:a16="http://schemas.microsoft.com/office/drawing/2014/main" id="{A818A3C7-C6EC-4985-A983-B98348284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8" name="Freeform 6091">
                <a:extLst>
                  <a:ext uri="{FF2B5EF4-FFF2-40B4-BE49-F238E27FC236}">
                    <a16:creationId xmlns:a16="http://schemas.microsoft.com/office/drawing/2014/main" id="{788659C0-330B-4B88-BF4C-A31F02A4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9" name="Freeform 6092">
                <a:extLst>
                  <a:ext uri="{FF2B5EF4-FFF2-40B4-BE49-F238E27FC236}">
                    <a16:creationId xmlns:a16="http://schemas.microsoft.com/office/drawing/2014/main" id="{29B88454-5971-473F-85B9-B3C901349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0" name="Freeform 6094">
                <a:extLst>
                  <a:ext uri="{FF2B5EF4-FFF2-40B4-BE49-F238E27FC236}">
                    <a16:creationId xmlns:a16="http://schemas.microsoft.com/office/drawing/2014/main" id="{B90433DD-171F-4259-9EBD-140D8944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1" name="Freeform 6098">
                <a:extLst>
                  <a:ext uri="{FF2B5EF4-FFF2-40B4-BE49-F238E27FC236}">
                    <a16:creationId xmlns:a16="http://schemas.microsoft.com/office/drawing/2014/main" id="{2C5F24B1-D8CC-41F0-B460-A6AD7DA5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2" name="Freeform 6099">
                <a:extLst>
                  <a:ext uri="{FF2B5EF4-FFF2-40B4-BE49-F238E27FC236}">
                    <a16:creationId xmlns:a16="http://schemas.microsoft.com/office/drawing/2014/main" id="{25E2B5B1-C34B-473E-BC0A-8E4E73947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3" name="Freeform 6100">
                <a:extLst>
                  <a:ext uri="{FF2B5EF4-FFF2-40B4-BE49-F238E27FC236}">
                    <a16:creationId xmlns:a16="http://schemas.microsoft.com/office/drawing/2014/main" id="{FACFA2B1-5612-4E74-8F7D-873AB5731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4" name="Freeform 6101">
                <a:extLst>
                  <a:ext uri="{FF2B5EF4-FFF2-40B4-BE49-F238E27FC236}">
                    <a16:creationId xmlns:a16="http://schemas.microsoft.com/office/drawing/2014/main" id="{C7749EA7-CEE9-42C7-ABE2-1E210A03B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5" name="Freeform 6102">
                <a:extLst>
                  <a:ext uri="{FF2B5EF4-FFF2-40B4-BE49-F238E27FC236}">
                    <a16:creationId xmlns:a16="http://schemas.microsoft.com/office/drawing/2014/main" id="{42A64EEF-617C-4F3F-AE1B-16F9CF60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6" name="Freeform 6103">
                <a:extLst>
                  <a:ext uri="{FF2B5EF4-FFF2-40B4-BE49-F238E27FC236}">
                    <a16:creationId xmlns:a16="http://schemas.microsoft.com/office/drawing/2014/main" id="{BE844484-EA33-40FF-94EC-7C2299F29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7" name="Freeform 6104">
                <a:extLst>
                  <a:ext uri="{FF2B5EF4-FFF2-40B4-BE49-F238E27FC236}">
                    <a16:creationId xmlns:a16="http://schemas.microsoft.com/office/drawing/2014/main" id="{C78B509A-781D-4081-B2D8-60F20A8E5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8" name="Freeform 6105">
                <a:extLst>
                  <a:ext uri="{FF2B5EF4-FFF2-40B4-BE49-F238E27FC236}">
                    <a16:creationId xmlns:a16="http://schemas.microsoft.com/office/drawing/2014/main" id="{DA75811F-0584-441B-BC7F-C2B4A9C8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49" name="Freeform 6106">
                <a:extLst>
                  <a:ext uri="{FF2B5EF4-FFF2-40B4-BE49-F238E27FC236}">
                    <a16:creationId xmlns:a16="http://schemas.microsoft.com/office/drawing/2014/main" id="{84C1FFDC-0DF7-4986-B1EF-F797F82D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0" name="Freeform 6107">
                <a:extLst>
                  <a:ext uri="{FF2B5EF4-FFF2-40B4-BE49-F238E27FC236}">
                    <a16:creationId xmlns:a16="http://schemas.microsoft.com/office/drawing/2014/main" id="{9C1D5E21-D5BA-44EA-AEFA-9B8B8D88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1" name="Freeform 6108">
                <a:extLst>
                  <a:ext uri="{FF2B5EF4-FFF2-40B4-BE49-F238E27FC236}">
                    <a16:creationId xmlns:a16="http://schemas.microsoft.com/office/drawing/2014/main" id="{7D5876BB-1416-4CE5-8E4A-00FF4074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2" name="Freeform 6109">
                <a:extLst>
                  <a:ext uri="{FF2B5EF4-FFF2-40B4-BE49-F238E27FC236}">
                    <a16:creationId xmlns:a16="http://schemas.microsoft.com/office/drawing/2014/main" id="{365FEC51-7D41-4D35-A8FA-280714FA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3" name="Freeform 6110">
                <a:extLst>
                  <a:ext uri="{FF2B5EF4-FFF2-40B4-BE49-F238E27FC236}">
                    <a16:creationId xmlns:a16="http://schemas.microsoft.com/office/drawing/2014/main" id="{F54CE57D-A155-413E-B415-073D74E7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4" name="Freeform 6111">
                <a:extLst>
                  <a:ext uri="{FF2B5EF4-FFF2-40B4-BE49-F238E27FC236}">
                    <a16:creationId xmlns:a16="http://schemas.microsoft.com/office/drawing/2014/main" id="{4E486653-D84B-497C-A26E-1F4C201CE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5" name="Freeform 6112">
                <a:extLst>
                  <a:ext uri="{FF2B5EF4-FFF2-40B4-BE49-F238E27FC236}">
                    <a16:creationId xmlns:a16="http://schemas.microsoft.com/office/drawing/2014/main" id="{56F7CACE-3AE9-447E-A567-7846EED5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6" name="Freeform 6113">
                <a:extLst>
                  <a:ext uri="{FF2B5EF4-FFF2-40B4-BE49-F238E27FC236}">
                    <a16:creationId xmlns:a16="http://schemas.microsoft.com/office/drawing/2014/main" id="{FEB6DB0F-C706-47A8-9A5E-1ADE86913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7" name="Freeform 6115">
                <a:extLst>
                  <a:ext uri="{FF2B5EF4-FFF2-40B4-BE49-F238E27FC236}">
                    <a16:creationId xmlns:a16="http://schemas.microsoft.com/office/drawing/2014/main" id="{C0E12EC4-8EE9-4AA6-8559-D460ECC05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8" name="Freeform 6116">
                <a:extLst>
                  <a:ext uri="{FF2B5EF4-FFF2-40B4-BE49-F238E27FC236}">
                    <a16:creationId xmlns:a16="http://schemas.microsoft.com/office/drawing/2014/main" id="{5CE19E1D-08CF-4993-8891-8BA868E6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9" name="Freeform 6117">
                <a:extLst>
                  <a:ext uri="{FF2B5EF4-FFF2-40B4-BE49-F238E27FC236}">
                    <a16:creationId xmlns:a16="http://schemas.microsoft.com/office/drawing/2014/main" id="{FE861EAC-4CC9-4B47-BA30-1291C9255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0" name="Freeform 6118">
                <a:extLst>
                  <a:ext uri="{FF2B5EF4-FFF2-40B4-BE49-F238E27FC236}">
                    <a16:creationId xmlns:a16="http://schemas.microsoft.com/office/drawing/2014/main" id="{09494660-8EC4-4C1F-8294-A7CF8A27D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B7ACCD3-FC43-4E32-B7AA-E6D86BED1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5736300" y="2448181"/>
            <a:ext cx="0" cy="208701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">
            <a:extLst>
              <a:ext uri="{FF2B5EF4-FFF2-40B4-BE49-F238E27FC236}">
                <a16:creationId xmlns:a16="http://schemas.microsoft.com/office/drawing/2014/main" id="{7F192ACD-9C75-481C-8934-C15F525ED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249489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50EC33F-8894-4BEA-B710-42C21395D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0" r="11000"/>
          <a:stretch/>
        </p:blipFill>
        <p:spPr>
          <a:xfrm>
            <a:off x="5329156" y="4152497"/>
            <a:ext cx="814289" cy="814289"/>
          </a:xfrm>
          <a:prstGeom prst="ellipse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4AFE17F-D5F3-4088-A119-1B09AC60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288463" y="1925714"/>
            <a:ext cx="0" cy="248881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">
            <a:extLst>
              <a:ext uri="{FF2B5EF4-FFF2-40B4-BE49-F238E27FC236}">
                <a16:creationId xmlns:a16="http://schemas.microsoft.com/office/drawing/2014/main" id="{8B1A45F7-385D-4B67-98E4-489AB4E31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800564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577F7D1-192D-40B4-99E0-89844CC3E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66" t="-955" r="1166" b="10359"/>
          <a:stretch/>
        </p:blipFill>
        <p:spPr>
          <a:xfrm>
            <a:off x="6869751" y="4178708"/>
            <a:ext cx="829511" cy="777643"/>
          </a:xfrm>
          <a:prstGeom prst="ellipse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73380DA-31E8-4A4F-8316-F527A262B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834941" y="3030283"/>
            <a:ext cx="0" cy="150490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">
            <a:extLst>
              <a:ext uri="{FF2B5EF4-FFF2-40B4-BE49-F238E27FC236}">
                <a16:creationId xmlns:a16="http://schemas.microsoft.com/office/drawing/2014/main" id="{D83BBA1A-1810-4171-BD9C-B27B7C26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351639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2843F61-A10E-4A12-A192-7001FFCF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27796" y="4176223"/>
            <a:ext cx="814290" cy="81429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B4E19F0-9268-49F1-864A-6AF53025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0390830" y="2272028"/>
            <a:ext cx="0" cy="208701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">
            <a:extLst>
              <a:ext uri="{FF2B5EF4-FFF2-40B4-BE49-F238E27FC236}">
                <a16:creationId xmlns:a16="http://schemas.microsoft.com/office/drawing/2014/main" id="{2D409DD0-6B30-47E3-9886-F8F16D42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902715" y="4048779"/>
            <a:ext cx="929501" cy="1021724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7224B11-0E50-4872-A2D1-98ABC3C8B4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83685" y="4152497"/>
            <a:ext cx="814290" cy="81429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5079" y="1200773"/>
            <a:ext cx="4456687" cy="4082494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 descr="This image is an icon of three people interacting. ">
              <a:extLst>
                <a:ext uri="{FF2B5EF4-FFF2-40B4-BE49-F238E27FC236}">
                  <a16:creationId xmlns:a16="http://schemas.microsoft.com/office/drawing/2014/main" id="{7BF3ACC0-B381-45FC-900F-55F46E5E7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022" y="4735092"/>
              <a:ext cx="984471" cy="758291"/>
            </a:xfrm>
            <a:custGeom>
              <a:avLst/>
              <a:gdLst>
                <a:gd name="T0" fmla="*/ 0 w 301"/>
                <a:gd name="T1" fmla="*/ 0 h 232"/>
                <a:gd name="T2" fmla="*/ 150 w 301"/>
                <a:gd name="T3" fmla="*/ 232 h 232"/>
                <a:gd name="T4" fmla="*/ 301 w 301"/>
                <a:gd name="T5" fmla="*/ 0 h 232"/>
                <a:gd name="T6" fmla="*/ 150 w 301"/>
                <a:gd name="T7" fmla="*/ 19 h 232"/>
                <a:gd name="T8" fmla="*/ 0 w 301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32">
                  <a:moveTo>
                    <a:pt x="0" y="0"/>
                  </a:moveTo>
                  <a:cubicBezTo>
                    <a:pt x="27" y="92"/>
                    <a:pt x="80" y="172"/>
                    <a:pt x="150" y="232"/>
                  </a:cubicBezTo>
                  <a:cubicBezTo>
                    <a:pt x="220" y="172"/>
                    <a:pt x="273" y="92"/>
                    <a:pt x="301" y="0"/>
                  </a:cubicBezTo>
                  <a:cubicBezTo>
                    <a:pt x="252" y="13"/>
                    <a:pt x="201" y="19"/>
                    <a:pt x="150" y="19"/>
                  </a:cubicBezTo>
                  <a:cubicBezTo>
                    <a:pt x="99" y="19"/>
                    <a:pt x="49" y="13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42000">
                  <a:srgbClr val="6672E4"/>
                </a:gs>
                <a:gs pos="0">
                  <a:srgbClr val="882BE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 descr="This image is an icon of three people and a symbol that represents connection to the internet.">
              <a:extLst>
                <a:ext uri="{FF2B5EF4-FFF2-40B4-BE49-F238E27FC236}">
                  <a16:creationId xmlns:a16="http://schemas.microsoft.com/office/drawing/2014/main" id="{9E41B0EC-DA27-4BF7-891C-FC6D7EF3C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641947"/>
              <a:ext cx="1260332" cy="1406761"/>
            </a:xfrm>
            <a:custGeom>
              <a:avLst/>
              <a:gdLst>
                <a:gd name="T0" fmla="*/ 239 w 385"/>
                <a:gd name="T1" fmla="*/ 384 h 430"/>
                <a:gd name="T2" fmla="*/ 385 w 385"/>
                <a:gd name="T3" fmla="*/ 31 h 430"/>
                <a:gd name="T4" fmla="*/ 213 w 385"/>
                <a:gd name="T5" fmla="*/ 0 h 430"/>
                <a:gd name="T6" fmla="*/ 0 w 385"/>
                <a:gd name="T7" fmla="*/ 48 h 430"/>
                <a:gd name="T8" fmla="*/ 186 w 385"/>
                <a:gd name="T9" fmla="*/ 430 h 430"/>
                <a:gd name="T10" fmla="*/ 239 w 385"/>
                <a:gd name="T11" fmla="*/ 38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430">
                  <a:moveTo>
                    <a:pt x="239" y="384"/>
                  </a:moveTo>
                  <a:cubicBezTo>
                    <a:pt x="337" y="286"/>
                    <a:pt x="385" y="159"/>
                    <a:pt x="385" y="31"/>
                  </a:cubicBezTo>
                  <a:cubicBezTo>
                    <a:pt x="331" y="11"/>
                    <a:pt x="273" y="0"/>
                    <a:pt x="213" y="0"/>
                  </a:cubicBezTo>
                  <a:cubicBezTo>
                    <a:pt x="137" y="0"/>
                    <a:pt x="65" y="17"/>
                    <a:pt x="0" y="48"/>
                  </a:cubicBezTo>
                  <a:cubicBezTo>
                    <a:pt x="105" y="150"/>
                    <a:pt x="171" y="285"/>
                    <a:pt x="186" y="430"/>
                  </a:cubicBezTo>
                  <a:cubicBezTo>
                    <a:pt x="205" y="416"/>
                    <a:pt x="222" y="400"/>
                    <a:pt x="239" y="384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 descr="This image is an icon of three people and a globe.">
              <a:extLst>
                <a:ext uri="{FF2B5EF4-FFF2-40B4-BE49-F238E27FC236}">
                  <a16:creationId xmlns:a16="http://schemas.microsoft.com/office/drawing/2014/main" id="{BDEE62C1-79C7-4BD6-99A1-2466D37A5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200" y="2641947"/>
              <a:ext cx="1259024" cy="1402839"/>
            </a:xfrm>
            <a:custGeom>
              <a:avLst/>
              <a:gdLst>
                <a:gd name="T0" fmla="*/ 173 w 385"/>
                <a:gd name="T1" fmla="*/ 0 h 429"/>
                <a:gd name="T2" fmla="*/ 1 w 385"/>
                <a:gd name="T3" fmla="*/ 31 h 429"/>
                <a:gd name="T4" fmla="*/ 146 w 385"/>
                <a:gd name="T5" fmla="*/ 384 h 429"/>
                <a:gd name="T6" fmla="*/ 199 w 385"/>
                <a:gd name="T7" fmla="*/ 429 h 429"/>
                <a:gd name="T8" fmla="*/ 385 w 385"/>
                <a:gd name="T9" fmla="*/ 48 h 429"/>
                <a:gd name="T10" fmla="*/ 173 w 385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429">
                  <a:moveTo>
                    <a:pt x="173" y="0"/>
                  </a:moveTo>
                  <a:cubicBezTo>
                    <a:pt x="112" y="0"/>
                    <a:pt x="54" y="11"/>
                    <a:pt x="1" y="31"/>
                  </a:cubicBezTo>
                  <a:cubicBezTo>
                    <a:pt x="0" y="159"/>
                    <a:pt x="49" y="286"/>
                    <a:pt x="146" y="384"/>
                  </a:cubicBezTo>
                  <a:cubicBezTo>
                    <a:pt x="163" y="400"/>
                    <a:pt x="181" y="416"/>
                    <a:pt x="199" y="429"/>
                  </a:cubicBezTo>
                  <a:cubicBezTo>
                    <a:pt x="215" y="285"/>
                    <a:pt x="280" y="150"/>
                    <a:pt x="385" y="48"/>
                  </a:cubicBezTo>
                  <a:cubicBezTo>
                    <a:pt x="320" y="17"/>
                    <a:pt x="249" y="0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75357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0B8C9A86-3574-4A2E-BC62-481A2BE7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8980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21B85DB-181D-46E7-A9DF-F92B1DF0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561" y="2798158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6638851" y="958058"/>
            <a:ext cx="4604055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ASPECTS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E9F5B85-E2F5-4C15-9A02-657F53EEE3BD}"/>
              </a:ext>
            </a:extLst>
          </p:cNvPr>
          <p:cNvSpPr/>
          <p:nvPr/>
        </p:nvSpPr>
        <p:spPr>
          <a:xfrm>
            <a:off x="6639527" y="2221886"/>
            <a:ext cx="4518330" cy="2292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i="0" dirty="0">
                <a:effectLst/>
              </a:rPr>
              <a:t>In the future, we could integrate additional features such 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password strength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automatic password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Segoe UI" panose="020B0502040204020203" pitchFamily="34" charset="0"/>
              </a:rPr>
              <a:t>upgrade encryption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Segoe UI" panose="020B0502040204020203" pitchFamily="34" charset="0"/>
              </a:rPr>
              <a:t>Improve database security</a:t>
            </a:r>
          </a:p>
        </p:txBody>
      </p:sp>
    </p:spTree>
    <p:extLst>
      <p:ext uri="{BB962C8B-B14F-4D97-AF65-F5344CB8AC3E}">
        <p14:creationId xmlns:p14="http://schemas.microsoft.com/office/powerpoint/2010/main" val="415183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grpSp>
        <p:nvGrpSpPr>
          <p:cNvPr id="29" name="Group 28" descr="This image is an illustration of a man with a beard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 flipH="1">
            <a:off x="7206910" y="1318790"/>
            <a:ext cx="4430272" cy="6043606"/>
            <a:chOff x="117404" y="1951388"/>
            <a:chExt cx="3810340" cy="519791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1209675" y="751669"/>
            <a:ext cx="3829050" cy="65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2B5D39-FFB4-48DA-8278-FC3F12E94DD9}"/>
              </a:ext>
            </a:extLst>
          </p:cNvPr>
          <p:cNvSpPr/>
          <p:nvPr/>
        </p:nvSpPr>
        <p:spPr>
          <a:xfrm>
            <a:off x="558569" y="2183083"/>
            <a:ext cx="6172200" cy="3108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400" b="0" i="0" dirty="0">
                <a:effectLst/>
              </a:rPr>
              <a:t>In conclusion, our project aims to address the growing need for secure and convenient password management in today's digital landscape.</a:t>
            </a:r>
          </a:p>
          <a:p>
            <a:pPr algn="l"/>
            <a:r>
              <a:rPr lang="en-US" sz="2400" b="0" i="0" dirty="0">
                <a:effectLst/>
              </a:rPr>
              <a:t>We believe that our project has the potential to make a positive impact on the lives of countless people, by providing a simple yet effective solution to a common problem.</a:t>
            </a:r>
          </a:p>
        </p:txBody>
      </p:sp>
    </p:spTree>
    <p:extLst>
      <p:ext uri="{BB962C8B-B14F-4D97-AF65-F5344CB8AC3E}">
        <p14:creationId xmlns:p14="http://schemas.microsoft.com/office/powerpoint/2010/main" val="202253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3643" y="-2934194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37D26C-C648-4D4D-0F5C-CF2073A7EF81}"/>
              </a:ext>
            </a:extLst>
          </p:cNvPr>
          <p:cNvSpPr txBox="1"/>
          <p:nvPr/>
        </p:nvSpPr>
        <p:spPr>
          <a:xfrm>
            <a:off x="835095" y="2779423"/>
            <a:ext cx="49151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today's digital age, it's becoming increasingly difficult to manage multiple passwords for different accounts.</a:t>
            </a:r>
          </a:p>
          <a:p>
            <a:endParaRPr lang="en-US" sz="2400" dirty="0"/>
          </a:p>
          <a:p>
            <a:r>
              <a:rPr lang="en-US" sz="2400" dirty="0"/>
              <a:t>This is where our project comes in Pass Vault.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E69E0-69CB-8D84-652D-B97DE54B5C53}"/>
              </a:ext>
            </a:extLst>
          </p:cNvPr>
          <p:cNvSpPr txBox="1"/>
          <p:nvPr/>
        </p:nvSpPr>
        <p:spPr>
          <a:xfrm>
            <a:off x="1164963" y="672726"/>
            <a:ext cx="484570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30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605700" y="458301"/>
            <a:ext cx="42840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5493079" y="1948107"/>
            <a:ext cx="1165166" cy="1163714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4252386" y="1044334"/>
            <a:ext cx="36417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Master Password to access your Credentials</a:t>
            </a: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3850705" y="2709411"/>
            <a:ext cx="1165165" cy="1165165"/>
            <a:chOff x="3438525" y="2143125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135145" y="2858678"/>
            <a:ext cx="1165166" cy="1165166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8473690" y="2483654"/>
            <a:ext cx="285792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 and Manage Passwords for different platforms.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847800" y="4215275"/>
            <a:ext cx="198055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 have to remember all the Passwords</a:t>
            </a:r>
          </a:p>
        </p:txBody>
      </p:sp>
      <p:grpSp>
        <p:nvGrpSpPr>
          <p:cNvPr id="42" name="Group 41" descr="This image is an icon of three people and a globe. ">
            <a:extLst>
              <a:ext uri="{FF2B5EF4-FFF2-40B4-BE49-F238E27FC236}">
                <a16:creationId xmlns:a16="http://schemas.microsoft.com/office/drawing/2014/main" id="{0F9B9E83-7B40-4A58-B9B6-072ADD8AF2AD}"/>
              </a:ext>
            </a:extLst>
          </p:cNvPr>
          <p:cNvGrpSpPr/>
          <p:nvPr/>
        </p:nvGrpSpPr>
        <p:grpSpPr>
          <a:xfrm>
            <a:off x="3180206" y="4231877"/>
            <a:ext cx="1165165" cy="1166619"/>
            <a:chOff x="2690812" y="4162425"/>
            <a:chExt cx="1271588" cy="1273175"/>
          </a:xfrm>
        </p:grpSpPr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16A34343-0998-42BB-80E4-28FB10F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EF0E095-962C-4FF0-89AE-50E91D8B01B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reeform 258">
                <a:extLst>
                  <a:ext uri="{FF2B5EF4-FFF2-40B4-BE49-F238E27FC236}">
                    <a16:creationId xmlns:a16="http://schemas.microsoft.com/office/drawing/2014/main" id="{6406E6B6-1167-46C8-948E-C5EF17DA0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259">
                <a:extLst>
                  <a:ext uri="{FF2B5EF4-FFF2-40B4-BE49-F238E27FC236}">
                    <a16:creationId xmlns:a16="http://schemas.microsoft.com/office/drawing/2014/main" id="{72ECCE91-FE4E-4D18-8094-A898EA08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260">
                <a:extLst>
                  <a:ext uri="{FF2B5EF4-FFF2-40B4-BE49-F238E27FC236}">
                    <a16:creationId xmlns:a16="http://schemas.microsoft.com/office/drawing/2014/main" id="{3548F75A-EA11-4316-A1F6-0CAEB6787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Line 261">
                <a:extLst>
                  <a:ext uri="{FF2B5EF4-FFF2-40B4-BE49-F238E27FC236}">
                    <a16:creationId xmlns:a16="http://schemas.microsoft.com/office/drawing/2014/main" id="{5124F4E9-141F-499A-8EEC-1241D51B2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Line 262">
                <a:extLst>
                  <a:ext uri="{FF2B5EF4-FFF2-40B4-BE49-F238E27FC236}">
                    <a16:creationId xmlns:a16="http://schemas.microsoft.com/office/drawing/2014/main" id="{F8299F61-1975-4EE9-BAB2-3CE9A446F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Line 263">
                <a:extLst>
                  <a:ext uri="{FF2B5EF4-FFF2-40B4-BE49-F238E27FC236}">
                    <a16:creationId xmlns:a16="http://schemas.microsoft.com/office/drawing/2014/main" id="{21DCC590-EB7E-4BE9-BE74-8FD7163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Oval 264">
                <a:extLst>
                  <a:ext uri="{FF2B5EF4-FFF2-40B4-BE49-F238E27FC236}">
                    <a16:creationId xmlns:a16="http://schemas.microsoft.com/office/drawing/2014/main" id="{9DD4333D-6A4C-43A4-873D-73945A8A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Oval 265">
                <a:extLst>
                  <a:ext uri="{FF2B5EF4-FFF2-40B4-BE49-F238E27FC236}">
                    <a16:creationId xmlns:a16="http://schemas.microsoft.com/office/drawing/2014/main" id="{4BE9E84A-E911-4211-BBA2-3D0BE5875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Oval 266">
                <a:extLst>
                  <a:ext uri="{FF2B5EF4-FFF2-40B4-BE49-F238E27FC236}">
                    <a16:creationId xmlns:a16="http://schemas.microsoft.com/office/drawing/2014/main" id="{0ECA1A96-AB7F-46A0-88B5-FCD888592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267">
                <a:extLst>
                  <a:ext uri="{FF2B5EF4-FFF2-40B4-BE49-F238E27FC236}">
                    <a16:creationId xmlns:a16="http://schemas.microsoft.com/office/drawing/2014/main" id="{75E1735F-98B1-4E7B-BDDC-FE64527C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829876" y="3709095"/>
            <a:ext cx="2532246" cy="2548159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 descr="This image is an icon of three people and a globe. ">
            <a:extLst>
              <a:ext uri="{FF2B5EF4-FFF2-40B4-BE49-F238E27FC236}">
                <a16:creationId xmlns:a16="http://schemas.microsoft.com/office/drawing/2014/main" id="{A990E334-4A7D-4F5C-A904-F305BFAA954B}"/>
              </a:ext>
            </a:extLst>
          </p:cNvPr>
          <p:cNvGrpSpPr/>
          <p:nvPr/>
        </p:nvGrpSpPr>
        <p:grpSpPr>
          <a:xfrm>
            <a:off x="7733545" y="4325001"/>
            <a:ext cx="1163714" cy="1165166"/>
            <a:chOff x="8229600" y="4162425"/>
            <a:chExt cx="1271588" cy="1273175"/>
          </a:xfrm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4699FCCF-8ACA-4F41-97A7-AD2C08AE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63DE9C6-B298-4701-B108-E8E84885E8BC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</p:grpSpPr>
          <p:sp>
            <p:nvSpPr>
              <p:cNvPr id="203" name="Freeform 258">
                <a:extLst>
                  <a:ext uri="{FF2B5EF4-FFF2-40B4-BE49-F238E27FC236}">
                    <a16:creationId xmlns:a16="http://schemas.microsoft.com/office/drawing/2014/main" id="{05760EEA-E70F-4460-BC2A-336F9645E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259">
                <a:extLst>
                  <a:ext uri="{FF2B5EF4-FFF2-40B4-BE49-F238E27FC236}">
                    <a16:creationId xmlns:a16="http://schemas.microsoft.com/office/drawing/2014/main" id="{7AE0CD2C-CD57-47B1-B505-80D106A80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260">
                <a:extLst>
                  <a:ext uri="{FF2B5EF4-FFF2-40B4-BE49-F238E27FC236}">
                    <a16:creationId xmlns:a16="http://schemas.microsoft.com/office/drawing/2014/main" id="{872A3131-C536-4756-B975-DACC55DF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Line 261">
                <a:extLst>
                  <a:ext uri="{FF2B5EF4-FFF2-40B4-BE49-F238E27FC236}">
                    <a16:creationId xmlns:a16="http://schemas.microsoft.com/office/drawing/2014/main" id="{8D6C92E4-36B6-469D-8D9D-7E821A2B6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Line 262">
                <a:extLst>
                  <a:ext uri="{FF2B5EF4-FFF2-40B4-BE49-F238E27FC236}">
                    <a16:creationId xmlns:a16="http://schemas.microsoft.com/office/drawing/2014/main" id="{B9D7D31E-100C-4875-91DB-E3AA306D1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263">
                <a:extLst>
                  <a:ext uri="{FF2B5EF4-FFF2-40B4-BE49-F238E27FC236}">
                    <a16:creationId xmlns:a16="http://schemas.microsoft.com/office/drawing/2014/main" id="{29CE937B-2D75-4864-AD7D-EE0DA1EB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Oval 264">
                <a:extLst>
                  <a:ext uri="{FF2B5EF4-FFF2-40B4-BE49-F238E27FC236}">
                    <a16:creationId xmlns:a16="http://schemas.microsoft.com/office/drawing/2014/main" id="{5C237BA8-A5D9-4E6F-B526-E9714857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Oval 265">
                <a:extLst>
                  <a:ext uri="{FF2B5EF4-FFF2-40B4-BE49-F238E27FC236}">
                    <a16:creationId xmlns:a16="http://schemas.microsoft.com/office/drawing/2014/main" id="{661A5EFA-ECB7-4C9D-A8BD-1FACE7EB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Oval 266">
                <a:extLst>
                  <a:ext uri="{FF2B5EF4-FFF2-40B4-BE49-F238E27FC236}">
                    <a16:creationId xmlns:a16="http://schemas.microsoft.com/office/drawing/2014/main" id="{6503CA85-38C3-44D1-94CA-34EA501E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267">
                <a:extLst>
                  <a:ext uri="{FF2B5EF4-FFF2-40B4-BE49-F238E27FC236}">
                    <a16:creationId xmlns:a16="http://schemas.microsoft.com/office/drawing/2014/main" id="{AE3AF176-184A-4597-B23C-A8ECB694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9152565" y="4377325"/>
            <a:ext cx="27346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Recover Forgotten Password using Recovery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510AD-3E31-1335-2DB9-FAF890EE3ED9}"/>
              </a:ext>
            </a:extLst>
          </p:cNvPr>
          <p:cNvSpPr txBox="1"/>
          <p:nvPr/>
        </p:nvSpPr>
        <p:spPr>
          <a:xfrm>
            <a:off x="1940871" y="2479763"/>
            <a:ext cx="15946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Reusing Passwords</a:t>
            </a: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48993" y="-2934194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37D26C-C648-4D4D-0F5C-CF2073A7EF81}"/>
              </a:ext>
            </a:extLst>
          </p:cNvPr>
          <p:cNvSpPr txBox="1"/>
          <p:nvPr/>
        </p:nvSpPr>
        <p:spPr>
          <a:xfrm>
            <a:off x="475953" y="1856584"/>
            <a:ext cx="546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aim to create a </a:t>
            </a:r>
            <a:r>
              <a:rPr lang="en-US" sz="2400" b="1" dirty="0"/>
              <a:t>software</a:t>
            </a:r>
            <a:r>
              <a:rPr lang="en-US" sz="2400" dirty="0"/>
              <a:t> using </a:t>
            </a:r>
            <a:r>
              <a:rPr lang="en-US" sz="2400" b="1" dirty="0"/>
              <a:t>CSS,</a:t>
            </a:r>
            <a:r>
              <a:rPr lang="en-US" sz="2400" dirty="0"/>
              <a:t> </a:t>
            </a:r>
            <a:r>
              <a:rPr lang="en-US" sz="2400" b="1" dirty="0"/>
              <a:t>HTML</a:t>
            </a:r>
            <a:r>
              <a:rPr lang="en-US" sz="2400" dirty="0"/>
              <a:t> and </a:t>
            </a:r>
            <a:r>
              <a:rPr lang="en-US" sz="2400" b="1" dirty="0"/>
              <a:t>JavaScript</a:t>
            </a:r>
            <a:r>
              <a:rPr lang="en-US" sz="2400" dirty="0"/>
              <a:t> that will allow users to </a:t>
            </a:r>
            <a:r>
              <a:rPr lang="en-US" sz="2400" b="1" dirty="0"/>
              <a:t>store their passwords</a:t>
            </a:r>
            <a:r>
              <a:rPr lang="en-US" sz="2400" dirty="0"/>
              <a:t> for different accounts and </a:t>
            </a:r>
            <a:r>
              <a:rPr lang="en-US" sz="2400" b="1" dirty="0"/>
              <a:t>recover</a:t>
            </a:r>
            <a:r>
              <a:rPr lang="en-US" sz="2400" dirty="0"/>
              <a:t> them easily if forgotten.</a:t>
            </a:r>
          </a:p>
          <a:p>
            <a:endParaRPr lang="en-US" sz="2400" dirty="0"/>
          </a:p>
          <a:p>
            <a:r>
              <a:rPr lang="en-US" sz="2400" dirty="0"/>
              <a:t>In case the user forgets the super password, we have implemented a system </a:t>
            </a:r>
          </a:p>
          <a:p>
            <a:r>
              <a:rPr lang="en-US" sz="2400" dirty="0"/>
              <a:t>where they can answer </a:t>
            </a:r>
            <a:r>
              <a:rPr lang="en-US" sz="2400" b="1" dirty="0"/>
              <a:t>security questions </a:t>
            </a:r>
            <a:r>
              <a:rPr lang="en-US" sz="2400" dirty="0"/>
              <a:t>to regain access.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E69E0-69CB-8D84-652D-B97DE54B5C53}"/>
              </a:ext>
            </a:extLst>
          </p:cNvPr>
          <p:cNvSpPr txBox="1"/>
          <p:nvPr/>
        </p:nvSpPr>
        <p:spPr>
          <a:xfrm>
            <a:off x="1164963" y="682251"/>
            <a:ext cx="4845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1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64963" y="606051"/>
            <a:ext cx="4845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721578" y="1455663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 bwMode="ltGray">
          <a:xfrm>
            <a:off x="4782520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 bwMode="ltGray"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 bwMode="ltGray"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1562-B575-A88B-72D2-D6C78B2BCA39}"/>
              </a:ext>
            </a:extLst>
          </p:cNvPr>
          <p:cNvSpPr/>
          <p:nvPr/>
        </p:nvSpPr>
        <p:spPr>
          <a:xfrm>
            <a:off x="5149831" y="24344"/>
            <a:ext cx="8739665" cy="7541342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46661C-91DA-15B9-14EA-0C32A6207CF4}"/>
              </a:ext>
            </a:extLst>
          </p:cNvPr>
          <p:cNvGrpSpPr/>
          <p:nvPr/>
        </p:nvGrpSpPr>
        <p:grpSpPr>
          <a:xfrm>
            <a:off x="591411" y="2321814"/>
            <a:ext cx="5315919" cy="3750306"/>
            <a:chOff x="608092" y="2362138"/>
            <a:chExt cx="5315919" cy="37503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B024CD-2B94-6D57-6CC7-DB4A9B80B129}"/>
                </a:ext>
              </a:extLst>
            </p:cNvPr>
            <p:cNvGrpSpPr/>
            <p:nvPr/>
          </p:nvGrpSpPr>
          <p:grpSpPr>
            <a:xfrm>
              <a:off x="608092" y="5315586"/>
              <a:ext cx="5310696" cy="796858"/>
              <a:chOff x="608092" y="5315586"/>
              <a:chExt cx="5310696" cy="79685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608092" y="5395307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2382593" y="5373780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Learning Cascading Style Sheet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C7F6AA-0A74-FAD1-8409-A8A578A78564}"/>
                  </a:ext>
                </a:extLst>
              </p:cNvPr>
              <p:cNvSpPr txBox="1"/>
              <p:nvPr/>
            </p:nvSpPr>
            <p:spPr>
              <a:xfrm>
                <a:off x="1181644" y="5315586"/>
                <a:ext cx="705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Ishu</a:t>
                </a:r>
                <a:endParaRPr lang="en-IN" sz="20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DBFCCB-A687-4666-0AF1-260BA607393E}"/>
                </a:ext>
              </a:extLst>
            </p:cNvPr>
            <p:cNvGrpSpPr/>
            <p:nvPr/>
          </p:nvGrpSpPr>
          <p:grpSpPr>
            <a:xfrm>
              <a:off x="608092" y="3835339"/>
              <a:ext cx="5315919" cy="461665"/>
              <a:chOff x="608092" y="3835339"/>
              <a:chExt cx="5315919" cy="46166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608092" y="3915060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2387816" y="3902499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Learning Figma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5DF993-8E04-256F-F90A-A74D4778715D}"/>
                  </a:ext>
                </a:extLst>
              </p:cNvPr>
              <p:cNvSpPr txBox="1"/>
              <p:nvPr/>
            </p:nvSpPr>
            <p:spPr>
              <a:xfrm>
                <a:off x="1181644" y="3835339"/>
                <a:ext cx="782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Tanu</a:t>
                </a:r>
                <a:endParaRPr lang="en-IN" sz="20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869858-DE99-B229-D490-86BAF917F435}"/>
                </a:ext>
              </a:extLst>
            </p:cNvPr>
            <p:cNvGrpSpPr/>
            <p:nvPr/>
          </p:nvGrpSpPr>
          <p:grpSpPr>
            <a:xfrm>
              <a:off x="616203" y="3098709"/>
              <a:ext cx="5302586" cy="461665"/>
              <a:chOff x="616203" y="3098709"/>
              <a:chExt cx="5302586" cy="46166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616203" y="3174936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2382594" y="3153409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Learning html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B22D0B-792C-E499-C47B-81B4E8626D5D}"/>
                  </a:ext>
                </a:extLst>
              </p:cNvPr>
              <p:cNvSpPr txBox="1"/>
              <p:nvPr/>
            </p:nvSpPr>
            <p:spPr>
              <a:xfrm>
                <a:off x="1186811" y="3098709"/>
                <a:ext cx="1204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Subham</a:t>
                </a:r>
                <a:endParaRPr lang="en-IN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1BDB95-199E-E02C-3D43-98435B930C03}"/>
                </a:ext>
              </a:extLst>
            </p:cNvPr>
            <p:cNvGrpSpPr/>
            <p:nvPr/>
          </p:nvGrpSpPr>
          <p:grpSpPr>
            <a:xfrm>
              <a:off x="608092" y="4575463"/>
              <a:ext cx="5310696" cy="461665"/>
              <a:chOff x="608092" y="4575463"/>
              <a:chExt cx="5310696" cy="4616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9F993A9-5E38-9C4E-B067-753FC0A3C360}"/>
                  </a:ext>
                </a:extLst>
              </p:cNvPr>
              <p:cNvSpPr/>
              <p:nvPr/>
            </p:nvSpPr>
            <p:spPr>
              <a:xfrm>
                <a:off x="608092" y="4655184"/>
                <a:ext cx="443592" cy="2084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D9709F-1AFF-32EC-65FB-216528307BD4}"/>
                  </a:ext>
                </a:extLst>
              </p:cNvPr>
              <p:cNvSpPr/>
              <p:nvPr/>
            </p:nvSpPr>
            <p:spPr>
              <a:xfrm>
                <a:off x="2382593" y="4624690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Learning </a:t>
                </a:r>
                <a:r>
                  <a:rPr lang="en-US" sz="2400" i="1" dirty="0" err="1">
                    <a:solidFill>
                      <a:srgbClr val="002060"/>
                    </a:solidFill>
                    <a:cs typeface="Segoe UI" panose="020B0502040204020203" pitchFamily="34" charset="0"/>
                  </a:rPr>
                  <a:t>Javascript</a:t>
                </a:r>
                <a:endParaRPr lang="en-US" sz="2400" i="1" dirty="0">
                  <a:solidFill>
                    <a:srgbClr val="002060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48DF58-AD7F-67F9-EAD5-E1CF0CE2CCE7}"/>
                  </a:ext>
                </a:extLst>
              </p:cNvPr>
              <p:cNvSpPr txBox="1"/>
              <p:nvPr/>
            </p:nvSpPr>
            <p:spPr>
              <a:xfrm>
                <a:off x="1181644" y="4575463"/>
                <a:ext cx="744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Yash</a:t>
                </a:r>
                <a:endParaRPr lang="en-IN" sz="20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B4C947E-7432-D2F2-4CFA-FB9922003025}"/>
                </a:ext>
              </a:extLst>
            </p:cNvPr>
            <p:cNvGrpSpPr/>
            <p:nvPr/>
          </p:nvGrpSpPr>
          <p:grpSpPr>
            <a:xfrm>
              <a:off x="620721" y="2362138"/>
              <a:ext cx="5298069" cy="773324"/>
              <a:chOff x="620721" y="2362138"/>
              <a:chExt cx="5298069" cy="773324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620721" y="2429504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2382595" y="2396798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Learning encryption techniques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E3C22-DB40-5385-805C-FD7B5310130B}"/>
                  </a:ext>
                </a:extLst>
              </p:cNvPr>
              <p:cNvSpPr txBox="1"/>
              <p:nvPr/>
            </p:nvSpPr>
            <p:spPr>
              <a:xfrm>
                <a:off x="1186811" y="2362138"/>
                <a:ext cx="886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Srijan</a:t>
                </a:r>
                <a:endParaRPr lang="en-IN" sz="2000" dirty="0"/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60" y="145566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CAFDD-A3EB-4FB7-5284-665DE640D0BA}"/>
              </a:ext>
            </a:extLst>
          </p:cNvPr>
          <p:cNvSpPr txBox="1"/>
          <p:nvPr/>
        </p:nvSpPr>
        <p:spPr>
          <a:xfrm>
            <a:off x="3388526" y="1453496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1</a:t>
            </a:r>
            <a:endParaRPr lang="en-IN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1E4BA2-ED80-3857-B13F-50EAD20A93EF}"/>
              </a:ext>
            </a:extLst>
          </p:cNvPr>
          <p:cNvSpPr/>
          <p:nvPr/>
        </p:nvSpPr>
        <p:spPr>
          <a:xfrm>
            <a:off x="6583037" y="5333456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Home Page 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0140A4-42B9-B5CE-DCD6-17C32632DBC5}"/>
              </a:ext>
            </a:extLst>
          </p:cNvPr>
          <p:cNvSpPr/>
          <p:nvPr/>
        </p:nvSpPr>
        <p:spPr>
          <a:xfrm>
            <a:off x="6588260" y="3862175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Home Page 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711053-66F5-7A2E-C194-FE3085A35D9B}"/>
              </a:ext>
            </a:extLst>
          </p:cNvPr>
          <p:cNvSpPr/>
          <p:nvPr/>
        </p:nvSpPr>
        <p:spPr>
          <a:xfrm>
            <a:off x="6583038" y="3113085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Login Page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431ADC-5A73-4CA6-681D-E54BA780D96D}"/>
              </a:ext>
            </a:extLst>
          </p:cNvPr>
          <p:cNvSpPr/>
          <p:nvPr/>
        </p:nvSpPr>
        <p:spPr>
          <a:xfrm>
            <a:off x="6583037" y="4584366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Password Input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194BF4-76EA-8363-5908-428EFF385A27}"/>
              </a:ext>
            </a:extLst>
          </p:cNvPr>
          <p:cNvSpPr/>
          <p:nvPr/>
        </p:nvSpPr>
        <p:spPr>
          <a:xfrm>
            <a:off x="6583039" y="2356474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Recovery Test Questions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48F0F8-F0A8-019A-1BFD-42346AAD3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12806" y="1475532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A500B93-BB4C-3A23-5153-1C710EA9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7552" y="1508417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74EBD1-B1C2-AA8D-EB20-D1248863E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0558" y="630450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8AE11A-3C39-168D-8B2B-6C4B1A77FDAB}"/>
              </a:ext>
            </a:extLst>
          </p:cNvPr>
          <p:cNvSpPr txBox="1"/>
          <p:nvPr/>
        </p:nvSpPr>
        <p:spPr>
          <a:xfrm>
            <a:off x="7353645" y="1455663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A983F-C7AB-904A-3DB2-A109DF12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6" b="5695"/>
          <a:stretch/>
        </p:blipFill>
        <p:spPr>
          <a:xfrm>
            <a:off x="0" y="1019175"/>
            <a:ext cx="12192000" cy="5838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73C9D5-2811-7964-BB69-42362B6D5E49}"/>
              </a:ext>
            </a:extLst>
          </p:cNvPr>
          <p:cNvSpPr txBox="1"/>
          <p:nvPr/>
        </p:nvSpPr>
        <p:spPr>
          <a:xfrm>
            <a:off x="108857" y="260221"/>
            <a:ext cx="11974285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 PAGE </a:t>
            </a:r>
          </a:p>
        </p:txBody>
      </p:sp>
    </p:spTree>
    <p:extLst>
      <p:ext uri="{BB962C8B-B14F-4D97-AF65-F5344CB8AC3E}">
        <p14:creationId xmlns:p14="http://schemas.microsoft.com/office/powerpoint/2010/main" val="335844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0A693-D141-F228-C79C-964B3EB5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4" b="5363"/>
          <a:stretch/>
        </p:blipFill>
        <p:spPr>
          <a:xfrm>
            <a:off x="0" y="743858"/>
            <a:ext cx="12192000" cy="5937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AA182-D1F7-E7ED-69C4-2482FC85C472}"/>
              </a:ext>
            </a:extLst>
          </p:cNvPr>
          <p:cNvSpPr txBox="1"/>
          <p:nvPr/>
        </p:nvSpPr>
        <p:spPr>
          <a:xfrm>
            <a:off x="108857" y="260221"/>
            <a:ext cx="11974285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 PAGE </a:t>
            </a:r>
          </a:p>
        </p:txBody>
      </p:sp>
    </p:spTree>
    <p:extLst>
      <p:ext uri="{BB962C8B-B14F-4D97-AF65-F5344CB8AC3E}">
        <p14:creationId xmlns:p14="http://schemas.microsoft.com/office/powerpoint/2010/main" val="309550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A77F7-678E-9F4D-16B3-C019230E9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1250" b="5417"/>
          <a:stretch/>
        </p:blipFill>
        <p:spPr>
          <a:xfrm>
            <a:off x="0" y="857250"/>
            <a:ext cx="12214087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A4C84-8F67-96FC-622D-4087920C6276}"/>
              </a:ext>
            </a:extLst>
          </p:cNvPr>
          <p:cNvSpPr txBox="1"/>
          <p:nvPr/>
        </p:nvSpPr>
        <p:spPr>
          <a:xfrm>
            <a:off x="108857" y="260221"/>
            <a:ext cx="11974285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 RECOVERY PAGE </a:t>
            </a:r>
          </a:p>
        </p:txBody>
      </p:sp>
    </p:spTree>
    <p:extLst>
      <p:ext uri="{BB962C8B-B14F-4D97-AF65-F5344CB8AC3E}">
        <p14:creationId xmlns:p14="http://schemas.microsoft.com/office/powerpoint/2010/main" val="317726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64963" y="708026"/>
            <a:ext cx="4845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1"/>
          </p:cNvCxnSpPr>
          <p:nvPr/>
        </p:nvCxnSpPr>
        <p:spPr>
          <a:xfrm flipH="1">
            <a:off x="721578" y="1455663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 bwMode="ltGray">
          <a:xfrm>
            <a:off x="4777061" y="-508000"/>
            <a:ext cx="8759321" cy="8346238"/>
            <a:chOff x="4854002" y="-439156"/>
            <a:chExt cx="7611399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485400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260100" y="1431544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950583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363533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220676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 bwMode="ltGray">
            <a:xfrm>
              <a:off x="7941118" y="528897"/>
              <a:ext cx="1896304" cy="2230988"/>
              <a:chOff x="7941118" y="528897"/>
              <a:chExt cx="1896304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941118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8265874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874822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977384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116983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134063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116983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 bwMode="ltGray">
            <a:xfrm rot="20923453">
              <a:off x="691186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2A1B1-F2AD-546C-4313-29C6CFD9C1E3}"/>
              </a:ext>
            </a:extLst>
          </p:cNvPr>
          <p:cNvSpPr/>
          <p:nvPr/>
        </p:nvSpPr>
        <p:spPr>
          <a:xfrm>
            <a:off x="5063613" y="0"/>
            <a:ext cx="8739665" cy="7541342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46661C-91DA-15B9-14EA-0C32A6207CF4}"/>
              </a:ext>
            </a:extLst>
          </p:cNvPr>
          <p:cNvGrpSpPr/>
          <p:nvPr/>
        </p:nvGrpSpPr>
        <p:grpSpPr>
          <a:xfrm>
            <a:off x="591411" y="2321814"/>
            <a:ext cx="5407360" cy="3415113"/>
            <a:chOff x="608092" y="2362138"/>
            <a:chExt cx="5407360" cy="34151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B024CD-2B94-6D57-6CC7-DB4A9B80B129}"/>
                </a:ext>
              </a:extLst>
            </p:cNvPr>
            <p:cNvGrpSpPr/>
            <p:nvPr/>
          </p:nvGrpSpPr>
          <p:grpSpPr>
            <a:xfrm>
              <a:off x="608092" y="5315586"/>
              <a:ext cx="5402137" cy="461665"/>
              <a:chOff x="608092" y="5315586"/>
              <a:chExt cx="5402137" cy="46166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608092" y="5395307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2474034" y="5373780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Questions web page 1, 2, 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C7F6AA-0A74-FAD1-8409-A8A578A78564}"/>
                  </a:ext>
                </a:extLst>
              </p:cNvPr>
              <p:cNvSpPr txBox="1"/>
              <p:nvPr/>
            </p:nvSpPr>
            <p:spPr>
              <a:xfrm>
                <a:off x="1181644" y="5315586"/>
                <a:ext cx="705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Ishu</a:t>
                </a:r>
                <a:endParaRPr lang="en-IN" sz="20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DBFCCB-A687-4666-0AF1-260BA607393E}"/>
                </a:ext>
              </a:extLst>
            </p:cNvPr>
            <p:cNvGrpSpPr/>
            <p:nvPr/>
          </p:nvGrpSpPr>
          <p:grpSpPr>
            <a:xfrm>
              <a:off x="608092" y="3835339"/>
              <a:ext cx="5407360" cy="461665"/>
              <a:chOff x="608092" y="3835339"/>
              <a:chExt cx="5407360" cy="46166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608092" y="3915060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2479257" y="3902499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Recovery Questions apply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5DF993-8E04-256F-F90A-A74D4778715D}"/>
                  </a:ext>
                </a:extLst>
              </p:cNvPr>
              <p:cNvSpPr txBox="1"/>
              <p:nvPr/>
            </p:nvSpPr>
            <p:spPr>
              <a:xfrm>
                <a:off x="1181644" y="3835339"/>
                <a:ext cx="782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Tanu</a:t>
                </a:r>
                <a:endParaRPr lang="en-IN" sz="20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869858-DE99-B229-D490-86BAF917F435}"/>
                </a:ext>
              </a:extLst>
            </p:cNvPr>
            <p:cNvGrpSpPr/>
            <p:nvPr/>
          </p:nvGrpSpPr>
          <p:grpSpPr>
            <a:xfrm>
              <a:off x="616203" y="3098709"/>
              <a:ext cx="5394027" cy="793364"/>
              <a:chOff x="616203" y="3098709"/>
              <a:chExt cx="5394027" cy="79336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616203" y="3174936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2474035" y="3153409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Reset through forgot password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B22D0B-792C-E499-C47B-81B4E8626D5D}"/>
                  </a:ext>
                </a:extLst>
              </p:cNvPr>
              <p:cNvSpPr txBox="1"/>
              <p:nvPr/>
            </p:nvSpPr>
            <p:spPr>
              <a:xfrm>
                <a:off x="1186811" y="3098709"/>
                <a:ext cx="1204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Subham</a:t>
                </a:r>
                <a:endParaRPr lang="en-IN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1BDB95-199E-E02C-3D43-98435B930C03}"/>
                </a:ext>
              </a:extLst>
            </p:cNvPr>
            <p:cNvGrpSpPr/>
            <p:nvPr/>
          </p:nvGrpSpPr>
          <p:grpSpPr>
            <a:xfrm>
              <a:off x="608092" y="4575463"/>
              <a:ext cx="5402137" cy="461665"/>
              <a:chOff x="608092" y="4575463"/>
              <a:chExt cx="5402137" cy="4616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9F993A9-5E38-9C4E-B067-753FC0A3C360}"/>
                  </a:ext>
                </a:extLst>
              </p:cNvPr>
              <p:cNvSpPr/>
              <p:nvPr/>
            </p:nvSpPr>
            <p:spPr>
              <a:xfrm>
                <a:off x="608092" y="4655184"/>
                <a:ext cx="443592" cy="2084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D9709F-1AFF-32EC-65FB-216528307BD4}"/>
                  </a:ext>
                </a:extLst>
              </p:cNvPr>
              <p:cNvSpPr/>
              <p:nvPr/>
            </p:nvSpPr>
            <p:spPr>
              <a:xfrm>
                <a:off x="2474034" y="4624690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Saved Password Page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48DF58-AD7F-67F9-EAD5-E1CF0CE2CCE7}"/>
                  </a:ext>
                </a:extLst>
              </p:cNvPr>
              <p:cNvSpPr txBox="1"/>
              <p:nvPr/>
            </p:nvSpPr>
            <p:spPr>
              <a:xfrm>
                <a:off x="1181644" y="4575463"/>
                <a:ext cx="744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Yash</a:t>
                </a:r>
                <a:endParaRPr lang="en-IN" sz="20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B4C947E-7432-D2F2-4CFA-FB9922003025}"/>
                </a:ext>
              </a:extLst>
            </p:cNvPr>
            <p:cNvGrpSpPr/>
            <p:nvPr/>
          </p:nvGrpSpPr>
          <p:grpSpPr>
            <a:xfrm>
              <a:off x="620721" y="2362138"/>
              <a:ext cx="5389510" cy="461665"/>
              <a:chOff x="620721" y="2362138"/>
              <a:chExt cx="5389510" cy="46166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620721" y="2429504"/>
                <a:ext cx="443592" cy="20840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2474036" y="2396798"/>
                <a:ext cx="3536195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i="1" dirty="0">
                    <a:solidFill>
                      <a:srgbClr val="002060"/>
                    </a:solidFill>
                    <a:cs typeface="Segoe UI" panose="020B0502040204020203" pitchFamily="34" charset="0"/>
                  </a:rPr>
                  <a:t>Encryption Technique 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E3C22-DB40-5385-805C-FD7B5310130B}"/>
                  </a:ext>
                </a:extLst>
              </p:cNvPr>
              <p:cNvSpPr txBox="1"/>
              <p:nvPr/>
            </p:nvSpPr>
            <p:spPr>
              <a:xfrm>
                <a:off x="1186811" y="2362138"/>
                <a:ext cx="886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Srijan</a:t>
                </a:r>
                <a:endParaRPr lang="en-IN" sz="2000" dirty="0"/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60" y="145566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CAFDD-A3EB-4FB7-5284-665DE640D0BA}"/>
              </a:ext>
            </a:extLst>
          </p:cNvPr>
          <p:cNvSpPr txBox="1"/>
          <p:nvPr/>
        </p:nvSpPr>
        <p:spPr>
          <a:xfrm>
            <a:off x="3206190" y="1455663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3</a:t>
            </a:r>
            <a:endParaRPr lang="en-IN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4E19B8-88EF-92E1-B4A7-4E5A1C36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12806" y="1475532"/>
            <a:ext cx="28259" cy="4882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4C030B1-4869-ED82-0E16-DC7E187C0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7552" y="1508417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559EC5-9559-38CE-DF93-ECA0B8731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0558" y="6304503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2CDD79-325E-CA22-D528-B20531D96304}"/>
              </a:ext>
            </a:extLst>
          </p:cNvPr>
          <p:cNvSpPr/>
          <p:nvPr/>
        </p:nvSpPr>
        <p:spPr>
          <a:xfrm>
            <a:off x="6735436" y="5333452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Questions web page 7, 8, 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78FA2F-9098-9645-0A7A-CFCF22E5B7D0}"/>
              </a:ext>
            </a:extLst>
          </p:cNvPr>
          <p:cNvSpPr/>
          <p:nvPr/>
        </p:nvSpPr>
        <p:spPr>
          <a:xfrm>
            <a:off x="6740659" y="3862171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Password Matching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F76CE2-4CCD-3A40-FBB2-CE60CE2A032B}"/>
              </a:ext>
            </a:extLst>
          </p:cNvPr>
          <p:cNvSpPr/>
          <p:nvPr/>
        </p:nvSpPr>
        <p:spPr>
          <a:xfrm>
            <a:off x="6735437" y="3113081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Question web page 4, 5, 6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5D937B-DA77-42AD-4AED-9666E1F6BF83}"/>
              </a:ext>
            </a:extLst>
          </p:cNvPr>
          <p:cNvSpPr/>
          <p:nvPr/>
        </p:nvSpPr>
        <p:spPr>
          <a:xfrm>
            <a:off x="6735436" y="4584362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Delete Password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DD40FB-DA8A-8412-EBA9-D3F2B5F81568}"/>
              </a:ext>
            </a:extLst>
          </p:cNvPr>
          <p:cNvSpPr/>
          <p:nvPr/>
        </p:nvSpPr>
        <p:spPr>
          <a:xfrm>
            <a:off x="6735438" y="2356470"/>
            <a:ext cx="35361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cs typeface="Segoe UI" panose="020B0502040204020203" pitchFamily="34" charset="0"/>
              </a:rPr>
              <a:t>Decryption Technique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47CD15-6D93-6177-F2FD-04ECDBE08F5E}"/>
              </a:ext>
            </a:extLst>
          </p:cNvPr>
          <p:cNvSpPr txBox="1"/>
          <p:nvPr/>
        </p:nvSpPr>
        <p:spPr>
          <a:xfrm>
            <a:off x="7386299" y="1455659"/>
            <a:ext cx="127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Week 4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2286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40622C-5D03-4258-98D9-CB4F18C7FA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AA17EA8-7A9B-4350-B9C2-AA100F76C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Human resources, from 24Slides</Template>
  <TotalTime>1933</TotalTime>
  <Words>570</Words>
  <Application>Microsoft Office PowerPoint</Application>
  <PresentationFormat>Widescreen</PresentationFormat>
  <Paragraphs>158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clcicgqyw0002obe2xroteu2c</vt:lpstr>
      <vt:lpstr>Segoe UI</vt:lpstr>
      <vt:lpstr>Office Theme</vt:lpstr>
      <vt:lpstr>Cover Page</vt:lpstr>
      <vt:lpstr>Cover Page</vt:lpstr>
      <vt:lpstr>Human resources slide 4</vt:lpstr>
      <vt:lpstr>Cover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resources slide 3</vt:lpstr>
      <vt:lpstr>Human resources slide 8</vt:lpstr>
      <vt:lpstr>Human resources slide 6</vt:lpstr>
      <vt:lpstr>Human resources slide 9</vt:lpstr>
      <vt:lpstr>Human resources slide 5</vt:lpstr>
      <vt:lpstr>Human resources slide 6</vt:lpstr>
      <vt:lpstr>Human resources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slide 1</dc:title>
  <dc:creator>srijan juyal</dc:creator>
  <cp:lastModifiedBy>srijan juyal</cp:lastModifiedBy>
  <cp:revision>45</cp:revision>
  <dcterms:created xsi:type="dcterms:W3CDTF">2023-05-15T17:30:34Z</dcterms:created>
  <dcterms:modified xsi:type="dcterms:W3CDTF">2023-07-09T18:49:50Z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